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16" r:id="rId1"/>
  </p:sldMasterIdLst>
  <p:notesMasterIdLst>
    <p:notesMasterId r:id="rId12"/>
  </p:notesMasterIdLst>
  <p:sldIdLst>
    <p:sldId id="256" r:id="rId2"/>
    <p:sldId id="288" r:id="rId3"/>
    <p:sldId id="287" r:id="rId4"/>
    <p:sldId id="289" r:id="rId5"/>
    <p:sldId id="290" r:id="rId6"/>
    <p:sldId id="291" r:id="rId7"/>
    <p:sldId id="292" r:id="rId8"/>
    <p:sldId id="293" r:id="rId9"/>
    <p:sldId id="294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008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DA37E7-F0BC-48D9-8F4B-72D88F882F0B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039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6E04C8-AF23-4DEE-A5F6-07A76036FE2D}" type="slidenum">
              <a:rPr lang="en-US"/>
              <a:pPr/>
              <a:t>1</a:t>
            </a:fld>
            <a:endParaRPr lang="en-US"/>
          </a:p>
        </p:txBody>
      </p:sp>
      <p:sp>
        <p:nvSpPr>
          <p:cNvPr id="81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9EAA0E-D7D8-4014-887F-CBC25EB5CA19}" type="slidenum">
              <a:rPr lang="en-US"/>
              <a:pPr/>
              <a:t>10</a:t>
            </a:fld>
            <a:endParaRPr lang="en-US"/>
          </a:p>
        </p:txBody>
      </p:sp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D6510E-C9F7-41B5-8057-660F77487263}" type="slidenum">
              <a:rPr lang="en-US"/>
              <a:pPr/>
              <a:t>2</a:t>
            </a:fld>
            <a:endParaRPr lang="en-US"/>
          </a:p>
        </p:txBody>
      </p:sp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E3FB3E-3E7A-4350-B874-D8CC095F4F59}" type="slidenum">
              <a:rPr lang="en-US"/>
              <a:pPr/>
              <a:t>3</a:t>
            </a:fld>
            <a:endParaRPr lang="en-US"/>
          </a:p>
        </p:txBody>
      </p:sp>
      <p:sp>
        <p:nvSpPr>
          <p:cNvPr id="78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D98DD9-9250-47BE-AA24-EDCF54FA2501}" type="slidenum">
              <a:rPr lang="en-US"/>
              <a:pPr/>
              <a:t>4</a:t>
            </a:fld>
            <a:endParaRPr lang="en-US"/>
          </a:p>
        </p:txBody>
      </p:sp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C895B-8ACE-458F-9E23-88C42F5FEC23}" type="slidenum">
              <a:rPr lang="en-US"/>
              <a:pPr/>
              <a:t>5</a:t>
            </a:fld>
            <a:endParaRPr lang="en-US"/>
          </a:p>
        </p:txBody>
      </p:sp>
      <p:sp>
        <p:nvSpPr>
          <p:cNvPr id="808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F248AD-8349-4F4F-8307-F6369AE665C0}" type="slidenum">
              <a:rPr lang="en-US"/>
              <a:pPr/>
              <a:t>6</a:t>
            </a:fld>
            <a:endParaRPr lang="en-US"/>
          </a:p>
        </p:txBody>
      </p:sp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E5848-2376-4FAC-91F6-8ECD84CCAB97}" type="slidenum">
              <a:rPr lang="en-US"/>
              <a:pPr/>
              <a:t>7</a:t>
            </a:fld>
            <a:endParaRPr lang="en-US"/>
          </a:p>
        </p:txBody>
      </p:sp>
      <p:sp>
        <p:nvSpPr>
          <p:cNvPr id="82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8A6AC4-B494-4487-B4A7-32DA1F1388A4}" type="slidenum">
              <a:rPr lang="en-US"/>
              <a:pPr/>
              <a:t>8</a:t>
            </a:fld>
            <a:endParaRPr lang="en-US"/>
          </a:p>
        </p:txBody>
      </p:sp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104777-DCDD-4EC0-87C5-3B90390BC1CA}" type="slidenum">
              <a:rPr lang="en-US"/>
              <a:pPr/>
              <a:t>9</a:t>
            </a:fld>
            <a:endParaRPr lang="en-US"/>
          </a:p>
        </p:txBody>
      </p:sp>
      <p:sp>
        <p:nvSpPr>
          <p:cNvPr id="849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5" name="Unt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1" name="Datumsplatzhalt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2E88ADF-86D3-40F3-B525-A7A995C9C80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3A1600-DD1D-45FA-AF4B-4B6C7C33F40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BF475E8-39E8-4494-BB17-E57516239FF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CAF7D-C534-4892-838C-E28075B1EE0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2CEB465-A9FC-4BB0-9310-BE07F8EE8D6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3CF891-23FA-4816-A486-9996070FE77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F267E8-8538-45C2-82E7-A53D8C826AC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1266C6-0CAB-4BC4-ADBD-0B7A3060BF2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90C38-FC5E-4FC5-A881-65F4C4626CA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1FF1D2-1C7C-43F5-B91E-16F6C485DBF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20A82C-27A0-4E9B-913C-5837546D8B9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Bildplatzhalt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1" name="Textplatzhalt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7" name="Datumsplatzhalt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75B3ECB-33B0-49E4-8CF7-856D1BC1258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029200"/>
            <a:ext cx="7924800" cy="381000"/>
          </a:xfrm>
        </p:spPr>
        <p:txBody>
          <a:bodyPr>
            <a:normAutofit fontScale="90000"/>
          </a:bodyPr>
          <a:lstStyle/>
          <a:p>
            <a:r>
              <a:rPr lang="en-US" sz="53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53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5300">
                <a:solidFill>
                  <a:schemeClr val="accent2"/>
                </a:solidFill>
              </a:rPr>
              <a:t/>
            </a:r>
            <a:br>
              <a:rPr lang="en-US" sz="5300">
                <a:solidFill>
                  <a:schemeClr val="accent2"/>
                </a:solidFill>
              </a:rPr>
            </a:br>
            <a:r>
              <a:rPr lang="en-US" sz="5300">
                <a:solidFill>
                  <a:schemeClr val="accent2"/>
                </a:solidFill>
              </a:rPr>
              <a:t/>
            </a:r>
            <a:br>
              <a:rPr lang="en-US" sz="5300">
                <a:solidFill>
                  <a:schemeClr val="accent2"/>
                </a:solidFill>
              </a:rPr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04800"/>
            <a:ext cx="8458200" cy="6324600"/>
          </a:xfrm>
        </p:spPr>
        <p:txBody>
          <a:bodyPr>
            <a:normAutofit/>
          </a:bodyPr>
          <a:lstStyle/>
          <a:p>
            <a:r>
              <a:rPr lang="en-US" sz="5200"/>
              <a:t>No Blame Approach</a:t>
            </a:r>
          </a:p>
          <a:p>
            <a:r>
              <a:rPr lang="en-US" sz="5200"/>
              <a:t>Workshop</a:t>
            </a:r>
          </a:p>
          <a:p>
            <a:r>
              <a:rPr lang="en-US" sz="5200"/>
              <a:t>Why does it work?</a:t>
            </a:r>
          </a:p>
          <a:p>
            <a:r>
              <a:rPr lang="en-US" sz="3800"/>
              <a:t>Philosophy</a:t>
            </a:r>
          </a:p>
          <a:p>
            <a:r>
              <a:rPr lang="en-US" sz="3800"/>
              <a:t>Assumptions</a:t>
            </a:r>
          </a:p>
          <a:p>
            <a:r>
              <a:rPr lang="en-US" sz="3800"/>
              <a:t>Convictions</a:t>
            </a:r>
          </a:p>
          <a:p>
            <a:endParaRPr lang="en-US" sz="3800"/>
          </a:p>
          <a:p>
            <a:r>
              <a:rPr lang="en-US" sz="3800"/>
              <a:t>11th December 2010</a:t>
            </a:r>
            <a:endParaRPr lang="en-US"/>
          </a:p>
          <a:p>
            <a:r>
              <a:rPr lang="en-US" sz="2200"/>
              <a:t> </a:t>
            </a:r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22313" y="1411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6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Thank You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2420888"/>
            <a:ext cx="7057156" cy="3627486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400" b="1" dirty="0">
                <a:solidFill>
                  <a:srgbClr val="400080"/>
                </a:solidFill>
                <a:ea typeface="ＭＳ 明朝" pitchFamily="-108" charset="-128"/>
              </a:rPr>
              <a:t>George Robinson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b="1" dirty="0">
                <a:solidFill>
                  <a:srgbClr val="400080"/>
                </a:solidFill>
                <a:ea typeface="ＭＳ 明朝" pitchFamily="-108" charset="-128"/>
              </a:rPr>
              <a:t>George and Barbara Resources.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b="1" dirty="0">
                <a:solidFill>
                  <a:srgbClr val="400080"/>
                </a:solidFill>
                <a:ea typeface="ＭＳ 明朝" pitchFamily="-108" charset="-128"/>
              </a:rPr>
              <a:t>PO Box 1185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b="1" dirty="0">
                <a:solidFill>
                  <a:srgbClr val="400080"/>
                </a:solidFill>
                <a:ea typeface="ＭＳ 明朝" pitchFamily="-108" charset="-128"/>
              </a:rPr>
              <a:t>Bristol BS36 2WR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b="1" dirty="0">
                <a:solidFill>
                  <a:srgbClr val="400080"/>
                </a:solidFill>
                <a:ea typeface="ＭＳ 明朝" pitchFamily="-108" charset="-128"/>
              </a:rPr>
              <a:t>Phone       	01454 887810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b="1" dirty="0">
                <a:solidFill>
                  <a:srgbClr val="400080"/>
                </a:solidFill>
                <a:ea typeface="ＭＳ 明朝" pitchFamily="-108" charset="-128"/>
              </a:rPr>
              <a:t>e-mail 	george@insetdays.com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400" b="1" dirty="0">
              <a:solidFill>
                <a:srgbClr val="400080"/>
              </a:solidFill>
              <a:latin typeface="Courier" pitchFamily="-108" charset="0"/>
              <a:ea typeface="ＭＳ 明朝" pitchFamily="-108" charset="-128"/>
            </a:endParaRP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/>
              <a:t>Who is involved?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7239000" cy="446689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-108" charset="2"/>
              <a:buChar char="Ø"/>
            </a:pPr>
            <a:r>
              <a:rPr lang="en-US" sz="2800" dirty="0"/>
              <a:t>Victim</a:t>
            </a:r>
          </a:p>
          <a:p>
            <a:pPr>
              <a:lnSpc>
                <a:spcPct val="90000"/>
              </a:lnSpc>
              <a:buFont typeface="Wingdings" pitchFamily="-108" charset="2"/>
              <a:buChar char="Ø"/>
            </a:pPr>
            <a:r>
              <a:rPr lang="en-US" sz="2800" dirty="0"/>
              <a:t>Parents-Parents</a:t>
            </a:r>
          </a:p>
          <a:p>
            <a:pPr>
              <a:lnSpc>
                <a:spcPct val="90000"/>
              </a:lnSpc>
              <a:buFont typeface="Wingdings" pitchFamily="-108" charset="2"/>
              <a:buChar char="Ø"/>
            </a:pPr>
            <a:endParaRPr lang="en-US" sz="2800" dirty="0"/>
          </a:p>
          <a:p>
            <a:pPr>
              <a:lnSpc>
                <a:spcPct val="90000"/>
              </a:lnSpc>
              <a:buFont typeface="Wingdings" pitchFamily="-108" charset="2"/>
              <a:buNone/>
            </a:pPr>
            <a:r>
              <a:rPr lang="en-US" sz="3400" dirty="0"/>
              <a:t>The Group</a:t>
            </a:r>
          </a:p>
          <a:p>
            <a:pPr>
              <a:lnSpc>
                <a:spcPct val="90000"/>
              </a:lnSpc>
              <a:buFont typeface="Wingdings" pitchFamily="-108" charset="2"/>
              <a:buChar char="Ø"/>
            </a:pPr>
            <a:r>
              <a:rPr lang="en-US" sz="2800" dirty="0"/>
              <a:t>Bully-Colluders</a:t>
            </a:r>
          </a:p>
          <a:p>
            <a:pPr>
              <a:lnSpc>
                <a:spcPct val="90000"/>
              </a:lnSpc>
              <a:buFont typeface="Wingdings" pitchFamily="-108" charset="2"/>
              <a:buChar char="Ø"/>
            </a:pPr>
            <a:r>
              <a:rPr lang="en-US" sz="2800" dirty="0"/>
              <a:t>Bystanders-observers-supporters</a:t>
            </a:r>
          </a:p>
          <a:p>
            <a:pPr>
              <a:lnSpc>
                <a:spcPct val="90000"/>
              </a:lnSpc>
              <a:buFont typeface="Wingdings" pitchFamily="-108" charset="2"/>
              <a:buChar char="Ø"/>
            </a:pPr>
            <a:r>
              <a:rPr lang="en-US" sz="2800" dirty="0"/>
              <a:t>Teacher-facilitator</a:t>
            </a:r>
          </a:p>
          <a:p>
            <a:pPr>
              <a:lnSpc>
                <a:spcPct val="90000"/>
              </a:lnSpc>
              <a:buFont typeface="Wingdings" pitchFamily="-108" charset="2"/>
              <a:buChar char="Ø"/>
            </a:pPr>
            <a:endParaRPr lang="en-US" sz="2800" dirty="0"/>
          </a:p>
          <a:p>
            <a:pPr>
              <a:lnSpc>
                <a:spcPct val="90000"/>
              </a:lnSpc>
              <a:buFont typeface="Wingdings" pitchFamily="-108" charset="2"/>
              <a:buChar char="Ø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47800"/>
          </a:xfrm>
        </p:spPr>
        <p:txBody>
          <a:bodyPr/>
          <a:lstStyle/>
          <a:p>
            <a:r>
              <a:rPr lang="en-US" sz="4200"/>
              <a:t>What do we want to achieve with NBA?</a:t>
            </a: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2204864"/>
            <a:ext cx="7128792" cy="4348336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-108" charset="2"/>
              <a:buChar char="ü"/>
            </a:pPr>
            <a:r>
              <a:rPr lang="en-US" dirty="0"/>
              <a:t>Keep the victim safe</a:t>
            </a:r>
          </a:p>
          <a:p>
            <a:pPr>
              <a:lnSpc>
                <a:spcPct val="90000"/>
              </a:lnSpc>
              <a:buFont typeface="Wingdings" pitchFamily="-108" charset="2"/>
              <a:buChar char="ü"/>
            </a:pPr>
            <a:r>
              <a:rPr lang="en-US" dirty="0"/>
              <a:t>Change the </a:t>
            </a:r>
            <a:r>
              <a:rPr lang="en-US" dirty="0" err="1"/>
              <a:t>behaviour</a:t>
            </a:r>
            <a:r>
              <a:rPr lang="en-US" dirty="0"/>
              <a:t> of the bully</a:t>
            </a:r>
          </a:p>
          <a:p>
            <a:pPr>
              <a:lnSpc>
                <a:spcPct val="90000"/>
              </a:lnSpc>
              <a:buFont typeface="Wingdings" pitchFamily="-108" charset="2"/>
              <a:buChar char="ü"/>
            </a:pPr>
            <a:r>
              <a:rPr lang="en-US" dirty="0"/>
              <a:t>Change the </a:t>
            </a:r>
            <a:r>
              <a:rPr lang="en-US" dirty="0" err="1"/>
              <a:t>behaviour</a:t>
            </a:r>
            <a:r>
              <a:rPr lang="en-US" dirty="0"/>
              <a:t> of  the support group</a:t>
            </a:r>
          </a:p>
          <a:p>
            <a:pPr>
              <a:lnSpc>
                <a:spcPct val="90000"/>
              </a:lnSpc>
              <a:buFont typeface="Wingdings" pitchFamily="-108" charset="2"/>
              <a:buChar char="ü"/>
            </a:pPr>
            <a:r>
              <a:rPr lang="en-US" dirty="0"/>
              <a:t>Parents of the victim feel their child is safe</a:t>
            </a:r>
          </a:p>
          <a:p>
            <a:pPr>
              <a:lnSpc>
                <a:spcPct val="90000"/>
              </a:lnSpc>
              <a:buFont typeface="Wingdings" pitchFamily="-108" charset="2"/>
              <a:buChar char="ü"/>
            </a:pPr>
            <a:r>
              <a:rPr lang="en-US" dirty="0"/>
              <a:t>Parents of the bully to feel the matter is resolved</a:t>
            </a:r>
          </a:p>
          <a:p>
            <a:pPr>
              <a:lnSpc>
                <a:spcPct val="90000"/>
              </a:lnSpc>
              <a:buFont typeface="Wingdings" pitchFamily="-108" charset="2"/>
              <a:buChar char="ü"/>
            </a:pPr>
            <a:r>
              <a:rPr lang="en-US" dirty="0"/>
              <a:t>Teachers feel they have stopped the bullying </a:t>
            </a:r>
          </a:p>
          <a:p>
            <a:pPr>
              <a:lnSpc>
                <a:spcPct val="90000"/>
              </a:lnSpc>
              <a:buFont typeface="Wingdings" pitchFamily="-108" charset="2"/>
              <a:buChar char="ü"/>
            </a:pPr>
            <a:endParaRPr lang="en-US" dirty="0"/>
          </a:p>
          <a:p>
            <a:pPr>
              <a:lnSpc>
                <a:spcPct val="90000"/>
              </a:lnSpc>
              <a:buFont typeface="Wingdings" pitchFamily="-108" charset="2"/>
              <a:buChar char="ü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does it work?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420888"/>
            <a:ext cx="7239000" cy="4034848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Looking at it from the individuals involved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 What happens for the victim?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does it work?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36912"/>
            <a:ext cx="7239000" cy="3818824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Looking at it from the individuals involved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 What happens for the bully-colluder?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does it work?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780928"/>
            <a:ext cx="7239000" cy="3674808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Looking at it from the individuals involved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 What happens for the supporters?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does it work?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48880"/>
            <a:ext cx="7239000" cy="4106856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Looking at it from the individuals involved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 What happens for the teacher-facilitator?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does it work?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48880"/>
            <a:ext cx="7239000" cy="4106856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Looking at it from the individuals involved</a:t>
            </a:r>
          </a:p>
          <a:p>
            <a:pPr>
              <a:buFontTx/>
              <a:buNone/>
            </a:pPr>
            <a:r>
              <a:rPr lang="en-US" dirty="0"/>
              <a:t>		 What happens for the parents</a:t>
            </a:r>
            <a:r>
              <a:rPr lang="en-US" dirty="0" smtClean="0"/>
              <a:t>?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 smtClean="0"/>
              <a:t>Victims</a:t>
            </a:r>
            <a:r>
              <a:rPr lang="en-US" dirty="0"/>
              <a:t>					Bullies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76803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2348880"/>
            <a:ext cx="7239000" cy="4106856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15000" dirty="0"/>
              <a:t>	</a:t>
            </a:r>
            <a:r>
              <a:rPr lang="en-US" sz="15000" dirty="0" smtClean="0"/>
              <a:t> </a:t>
            </a:r>
            <a:r>
              <a:rPr lang="en-US" sz="15000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ysithea">
  <a:themeElements>
    <a:clrScheme name="Lysithea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Lysithea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ysithea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996</TotalTime>
  <Words>194</Words>
  <Application>Microsoft Office PowerPoint</Application>
  <PresentationFormat>Bildschirmpräsentation (4:3)</PresentationFormat>
  <Paragraphs>65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Arial</vt:lpstr>
      <vt:lpstr>ＭＳ Ｐゴシック</vt:lpstr>
      <vt:lpstr>Wingdings</vt:lpstr>
      <vt:lpstr>ＭＳ 明朝</vt:lpstr>
      <vt:lpstr>Courier</vt:lpstr>
      <vt:lpstr>Lysithea</vt:lpstr>
      <vt:lpstr>     </vt:lpstr>
      <vt:lpstr>Who is involved?</vt:lpstr>
      <vt:lpstr>What do we want to achieve with NBA?</vt:lpstr>
      <vt:lpstr>Why does it work?</vt:lpstr>
      <vt:lpstr>Why does it work?</vt:lpstr>
      <vt:lpstr>Why does it work?</vt:lpstr>
      <vt:lpstr>Why does it work?</vt:lpstr>
      <vt:lpstr>Why does it work?</vt:lpstr>
      <vt:lpstr>Questions</vt:lpstr>
      <vt:lpstr>Thank You</vt:lpstr>
    </vt:vector>
  </TitlesOfParts>
  <Company>Barbara Maines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 Barbara Maines  barbara@luckyduck.co.uk</dc:title>
  <dc:creator>Barbara Maines</dc:creator>
  <cp:lastModifiedBy>Detlef Beck</cp:lastModifiedBy>
  <cp:revision>86</cp:revision>
  <dcterms:created xsi:type="dcterms:W3CDTF">2005-07-06T14:43:20Z</dcterms:created>
  <dcterms:modified xsi:type="dcterms:W3CDTF">2011-02-25T15:25:37Z</dcterms:modified>
</cp:coreProperties>
</file>